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8" r:id="rId3"/>
    <p:sldId id="308" r:id="rId4"/>
    <p:sldId id="30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3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CC1FE"/>
    <a:srgbClr val="F4DBAA"/>
    <a:srgbClr val="77AAFD"/>
    <a:srgbClr val="587FFA"/>
    <a:srgbClr val="BDBDF9"/>
    <a:srgbClr val="1E0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6" autoAdjust="0"/>
    <p:restoredTop sz="94660"/>
  </p:normalViewPr>
  <p:slideViewPr>
    <p:cSldViewPr>
      <p:cViewPr>
        <p:scale>
          <a:sx n="120" d="100"/>
          <a:sy n="120" d="100"/>
        </p:scale>
        <p:origin x="-13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EA59-94C9-4482-81D9-05EE2A641738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5DB5-1AC0-4C0F-94AB-A0DCC33B5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C390D-C30A-448E-BC33-E59C6A52357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9" y="8689976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E23CBA-3EE2-41FB-B368-5B59347FF8F4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3472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603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0A222E8-E768-4EFB-9DDE-9B6B4F78751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2016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A324391-140D-4551-ADDD-02D7D8A559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77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26A5097-057B-430C-8B87-40265D476BC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40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941A90E7-07B9-4779-9C68-287C01F30FE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17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E12CBFB-8924-4610-8A03-65E349E349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19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16E53D1-1CCA-4845-A406-435765B8EB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30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E568ACC8-29E1-4E41-B77A-8524EA2081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82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92AD5AE-7933-4520-91D8-F78D4C70F2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39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0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38D2BFBE-287F-440A-AB1F-D5388C5BD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57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A5CDAF5-DB26-43ED-8328-9B2443ECC25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55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79CD5CD7-0065-49E0-B2BC-CB613816B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364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7504113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ka-GE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DAA2A25-E3A1-4666-BEC1-A2644CC2AB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4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51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5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62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771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1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58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983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a-GE">
                <a:solidFill>
                  <a:srgbClr val="000000"/>
                </a:solidFill>
              </a:rPr>
              <a:t>გვერდი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srgbClr val="000000"/>
                </a:solidFill>
              </a:rPr>
              <a:t> </a:t>
            </a:r>
            <a:fld id="{139DCDB8-53F6-41E0-94BB-6875ADF4F65F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054" name="Picture 13" descr="e-Health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1" y="5057205"/>
            <a:ext cx="7580187" cy="132412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ka-GE" sz="2800" dirty="0" smtClean="0"/>
              <a:t>ჯანმრთელობის დაცვის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ka-GE" sz="2800" dirty="0" smtClean="0"/>
              <a:t>ერთიანი საინფორმაციო სისტემა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1800" noProof="1" smtClean="0"/>
              <a:t>ელექტრონული სერვისების სქემა</a:t>
            </a:r>
            <a:endParaRPr lang="ka-GE" sz="2400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6322268"/>
            <a:ext cx="6335713" cy="275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a-GE" sz="1300" dirty="0" smtClean="0"/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12883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82563"/>
              </p:ext>
            </p:extLst>
          </p:nvPr>
        </p:nvGraphicFramePr>
        <p:xfrm>
          <a:off x="242004" y="2230125"/>
          <a:ext cx="8380044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1539"/>
              </p:ext>
            </p:extLst>
          </p:nvPr>
        </p:nvGraphicFramePr>
        <p:xfrm>
          <a:off x="243963" y="4390365"/>
          <a:ext cx="8380044" cy="158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ნებართვა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/>
                        <a:t>სტაციონარული დაწესებულება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განხილვის პროცესში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სახელი,</a:t>
                      </a:r>
                      <a:r>
                        <a:rPr lang="ka-GE" sz="900" b="0" baseline="0" dirty="0" smtClean="0"/>
                        <a:t> </a:t>
                      </a:r>
                      <a:r>
                        <a:rPr lang="ka-GE" sz="900" b="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შემოწმება / მივლინება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91429"/>
              </p:ext>
            </p:extLst>
          </p:nvPr>
        </p:nvGraphicFramePr>
        <p:xfrm>
          <a:off x="1153401" y="3382253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8226" y="3382253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226" y="364761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077997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56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57450"/>
              </p:ext>
            </p:extLst>
          </p:nvPr>
        </p:nvGraphicFramePr>
        <p:xfrm>
          <a:off x="1156302" y="3886309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ახალი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38226" y="4147675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3" y="5525052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09102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93398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Elbow Connector 5"/>
          <p:cNvCxnSpPr/>
          <p:nvPr/>
        </p:nvCxnSpPr>
        <p:spPr>
          <a:xfrm rot="16200000" flipV="1">
            <a:off x="5508106" y="3166230"/>
            <a:ext cx="3456383" cy="576063"/>
          </a:xfrm>
          <a:prstGeom prst="bentConnector3">
            <a:avLst>
              <a:gd name="adj1" fmla="val 10000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152593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8" y="151875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4" y="185193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179499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222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373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48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86669"/>
              </p:ext>
            </p:extLst>
          </p:nvPr>
        </p:nvGraphicFramePr>
        <p:xfrm>
          <a:off x="4716016" y="3335545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ტექსტი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algn="ctr"/>
                      <a:r>
                        <a:rPr lang="ka-GE" sz="1000" kern="1200" dirty="0" smtClean="0"/>
                        <a:t>ტექსტი ტექსტი ტექსტი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820201" y="5700755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62263" y="5700755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62139"/>
              </p:ext>
            </p:extLst>
          </p:nvPr>
        </p:nvGraphicFramePr>
        <p:xfrm>
          <a:off x="6946447" y="3323752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2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3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4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5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6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7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8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9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8050632" y="5688962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2694" y="5688962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521" y="757126"/>
            <a:ext cx="8784976" cy="2956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დოკუმენტების განხილვის პროცესი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36807"/>
              </p:ext>
            </p:extLst>
          </p:nvPr>
        </p:nvGraphicFramePr>
        <p:xfrm>
          <a:off x="346199" y="3876204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b="1" u="sng" dirty="0" smtClean="0"/>
                        <a:t>სააგენტო: </a:t>
                      </a:r>
                      <a:r>
                        <a:rPr lang="ka-GE" sz="800" u="sng" dirty="0" smtClean="0"/>
                        <a:t>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b="1" u="sng" dirty="0" smtClean="0"/>
                        <a:t>მაძიებელი: </a:t>
                      </a:r>
                      <a:r>
                        <a:rPr lang="ka-GE" sz="800" u="sng" dirty="0" smtClean="0"/>
                        <a:t>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3561" y="3921292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561" y="4218646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121346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1124799"/>
            <a:ext cx="3029582" cy="203132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37592"/>
              </p:ext>
            </p:extLst>
          </p:nvPr>
        </p:nvGraphicFramePr>
        <p:xfrm>
          <a:off x="318282" y="1211908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1923290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375727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807955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5895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42017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284033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5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5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412776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6" name="Straight Arrow Connector 5"/>
          <p:cNvCxnSpPr>
            <a:endCxn id="52" idx="0"/>
          </p:cNvCxnSpPr>
          <p:nvPr/>
        </p:nvCxnSpPr>
        <p:spPr>
          <a:xfrm>
            <a:off x="3635896" y="2262543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84168" y="386706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4068" y="227687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8" idx="0"/>
          </p:cNvCxnSpPr>
          <p:nvPr/>
        </p:nvCxnSpPr>
        <p:spPr>
          <a:xfrm>
            <a:off x="5184068" y="2927342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8" idx="2"/>
          </p:cNvCxnSpPr>
          <p:nvPr/>
        </p:nvCxnSpPr>
        <p:spPr>
          <a:xfrm>
            <a:off x="5184068" y="3573016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6696236" y="3601807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1" idx="0"/>
          </p:cNvCxnSpPr>
          <p:nvPr/>
        </p:nvCxnSpPr>
        <p:spPr>
          <a:xfrm>
            <a:off x="6696236" y="2938029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6696236" y="4299114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96236" y="2271848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6" idx="0"/>
          </p:cNvCxnSpPr>
          <p:nvPr/>
        </p:nvCxnSpPr>
        <p:spPr>
          <a:xfrm>
            <a:off x="2137061" y="2937893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5" idx="0"/>
          </p:cNvCxnSpPr>
          <p:nvPr/>
        </p:nvCxnSpPr>
        <p:spPr>
          <a:xfrm>
            <a:off x="2137061" y="2271848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7061" y="4179504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35896" y="3595687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4068" y="4299114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3"/>
            <a:endCxn id="21" idx="1"/>
          </p:cNvCxnSpPr>
          <p:nvPr/>
        </p:nvCxnSpPr>
        <p:spPr>
          <a:xfrm>
            <a:off x="1106413" y="2086901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61864"/>
              </p:ext>
            </p:extLst>
          </p:nvPr>
        </p:nvGraphicFramePr>
        <p:xfrm>
          <a:off x="1475656" y="1906032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1" idx="2"/>
          </p:cNvCxnSpPr>
          <p:nvPr/>
        </p:nvCxnSpPr>
        <p:spPr>
          <a:xfrm flipV="1">
            <a:off x="4391980" y="2276872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3" idx="0"/>
          </p:cNvCxnSpPr>
          <p:nvPr/>
        </p:nvCxnSpPr>
        <p:spPr>
          <a:xfrm>
            <a:off x="2137061" y="3522341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5776" y="5816297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/>
              <a:t>სტატუსები და კომენტარები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6798" y="4653136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7126" y="5179863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28916" y="609329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დოკუმეტების არასრულფასოვნება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71251" y="6093296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მაძიებლის მოთხოვნით</a:t>
            </a:r>
          </a:p>
        </p:txBody>
      </p:sp>
      <p:cxnSp>
        <p:nvCxnSpPr>
          <p:cNvPr id="31" name="Elbow Connector 30"/>
          <p:cNvCxnSpPr>
            <a:endCxn id="33" idx="2"/>
          </p:cNvCxnSpPr>
          <p:nvPr/>
        </p:nvCxnSpPr>
        <p:spPr>
          <a:xfrm rot="16200000" flipV="1">
            <a:off x="-137971" y="3223447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10160" y="4603799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314325" y="1798694"/>
            <a:ext cx="792088" cy="576413"/>
          </a:xfrm>
          <a:prstGeom prst="rect">
            <a:avLst/>
          </a:prstGeom>
          <a:solidFill>
            <a:srgbClr val="9CC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5863" y="5373216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2796" y="5373216"/>
            <a:ext cx="1106098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ვადის გახანგრ.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8894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მივლინება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5224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17126" y="5373216"/>
            <a:ext cx="1098557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5683" y="5373216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3848" y="5733256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4168" y="5825928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2650" y="5373216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38038" y="6093296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გასაცემი დოკუმენტაციის მომზადება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993" y="2533810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993" y="311825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0" y="253394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მივლინების 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314096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861048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ზეპირი მოსმენა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84168" y="249289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ადმინისტრაციული აქტის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84168" y="319772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ლიცენზიის / ნებართვის ბეჭდვა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87824" y="3047588"/>
            <a:ext cx="129614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ცნობის გამოქვეყნება საჯარო გაცნობისთვის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24993" y="3775421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02862" y="1427069"/>
            <a:ext cx="331198" cy="186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1889" y="1798694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2862" y="2161953"/>
            <a:ext cx="331198" cy="18692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4747" y="1320477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ბიზნეს-პროცედურა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7844747" y="1682418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გადაწყვეტილების ბლოკი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7840242" y="2050222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სტატუსი კომენტარით</a:t>
            </a:r>
            <a:endParaRPr lang="en-US" sz="1000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51521" y="836712"/>
            <a:ext cx="8784976" cy="2956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სისტემის ლოგიკური სტრუქტურა</a:t>
            </a:r>
            <a:endParaRPr lang="ka-GE" dirty="0">
              <a:latin typeface="Sylfaen" pitchFamily="18" charset="0"/>
            </a:endParaRPr>
          </a:p>
        </p:txBody>
      </p:sp>
      <p:sp>
        <p:nvSpPr>
          <p:cNvPr id="63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09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04048"/>
              </p:ext>
            </p:extLst>
          </p:nvPr>
        </p:nvGraphicFramePr>
        <p:xfrm>
          <a:off x="776932" y="1113036"/>
          <a:ext cx="76835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Visio" r:id="rId3" imgW="9219443" imgH="5818221" progId="Visio.Drawing.11">
                  <p:embed/>
                </p:oleObj>
              </mc:Choice>
              <mc:Fallback>
                <p:oleObj name="Visio" r:id="rId3" imgW="9219443" imgH="5818221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32" y="1113036"/>
                        <a:ext cx="76835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6808" y="404664"/>
            <a:ext cx="7758559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ანალიზი და კონტროლი</a:t>
            </a:r>
            <a:endParaRPr lang="ka-GE" dirty="0">
              <a:latin typeface="Sylfaen" pitchFamily="18" charset="0"/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246992" y="46519"/>
            <a:ext cx="865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74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963988" y="3140968"/>
            <a:ext cx="490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გმადლობთ</a:t>
            </a:r>
          </a:p>
          <a:p>
            <a:pPr eaLnBrk="0" hangingPunct="0">
              <a:lnSpc>
                <a:spcPct val="95000"/>
              </a:lnSpc>
            </a:pPr>
            <a:r>
              <a:rPr lang="ka-GE" sz="4400" b="1" noProof="1"/>
              <a:t>ყურადღებისთვის!</a:t>
            </a:r>
          </a:p>
        </p:txBody>
      </p:sp>
      <p:pic>
        <p:nvPicPr>
          <p:cNvPr id="7" name="სურათი 8" descr="e-Health 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9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12" idx="1"/>
          </p:cNvCxnSpPr>
          <p:nvPr/>
        </p:nvCxnSpPr>
        <p:spPr>
          <a:xfrm flipV="1">
            <a:off x="2627784" y="3262649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97799" y="4149080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endCxn id="10" idx="0"/>
          </p:cNvCxnSpPr>
          <p:nvPr/>
        </p:nvCxnSpPr>
        <p:spPr>
          <a:xfrm>
            <a:off x="968942" y="2818370"/>
            <a:ext cx="2279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395535" y="2274797"/>
            <a:ext cx="3672409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მიერ განაცხადისა</a:t>
            </a: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და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5536" y="1554717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8772" y="3557680"/>
            <a:ext cx="1144897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75849" y="2316292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92055" y="3002953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51713" y="1556792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4" name="Straight Arrow Connector 13"/>
          <p:cNvCxnSpPr>
            <a:stCxn id="25" idx="0"/>
          </p:cNvCxnSpPr>
          <p:nvPr/>
        </p:nvCxnSpPr>
        <p:spPr>
          <a:xfrm flipV="1">
            <a:off x="7740352" y="1988840"/>
            <a:ext cx="0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6228184" y="2570790"/>
            <a:ext cx="1512168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6228184" y="3262649"/>
            <a:ext cx="151216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6" idx="0"/>
          </p:cNvCxnSpPr>
          <p:nvPr/>
        </p:nvCxnSpPr>
        <p:spPr>
          <a:xfrm>
            <a:off x="968942" y="4875522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9" idx="1"/>
          </p:cNvCxnSpPr>
          <p:nvPr/>
        </p:nvCxnSpPr>
        <p:spPr>
          <a:xfrm>
            <a:off x="1543669" y="544522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5967" y="499659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9823" y="4998748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96649" y="500344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664" y="4797152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4537462" y="4380676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ვირტუალური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კონფერენცია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მივლინების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33606" y="4380676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2280" y="3989728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 გაცემა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5157192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41318" y="4373119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შესაბამისობის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29" name="Straight Connector 28"/>
          <p:cNvCxnSpPr>
            <a:stCxn id="8" idx="3"/>
            <a:endCxn id="11" idx="1"/>
          </p:cNvCxnSpPr>
          <p:nvPr/>
        </p:nvCxnSpPr>
        <p:spPr>
          <a:xfrm>
            <a:off x="4067944" y="2570790"/>
            <a:ext cx="407905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</p:cNvCxnSpPr>
          <p:nvPr/>
        </p:nvCxnSpPr>
        <p:spPr>
          <a:xfrm flipV="1">
            <a:off x="1543669" y="3188026"/>
            <a:ext cx="2728227" cy="5856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3528" y="866329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sz="1600" dirty="0">
              <a:latin typeface="Sylfae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30681" y="198676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7164288" y="473569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ადმინისტრაციულ-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>
                <a:solidFill>
                  <a:schemeClr val="tx1"/>
                </a:solidFill>
                <a:latin typeface="Sylfaen" pitchFamily="18" charset="0"/>
              </a:rPr>
              <a:t>ლიცენზიის </a:t>
            </a: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ავტ.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ბეჭდვა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3528" y="548680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ოპტიმიზირებული ბიზნეს-პროცედურები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5536" y="2959765"/>
            <a:ext cx="2016224" cy="422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To Do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მოდული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(შემსრულებლის შერჩევა)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6" name="Straight Connector 35"/>
          <p:cNvCxnSpPr>
            <a:stCxn id="28" idx="1"/>
            <a:endCxn id="6" idx="3"/>
          </p:cNvCxnSpPr>
          <p:nvPr/>
        </p:nvCxnSpPr>
        <p:spPr>
          <a:xfrm flipH="1" flipV="1">
            <a:off x="2933314" y="4989941"/>
            <a:ext cx="308004" cy="399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0"/>
          </p:cNvCxnSpPr>
          <p:nvPr/>
        </p:nvCxnSpPr>
        <p:spPr>
          <a:xfrm flipH="1" flipV="1">
            <a:off x="2280401" y="4729362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1704337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711308" y="5185528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0" name="Straight Connector 39"/>
          <p:cNvCxnSpPr>
            <a:stCxn id="10" idx="2"/>
          </p:cNvCxnSpPr>
          <p:nvPr/>
        </p:nvCxnSpPr>
        <p:spPr>
          <a:xfrm>
            <a:off x="971221" y="3989728"/>
            <a:ext cx="379" cy="1593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4797152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039675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3" y="235118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90" y="4771629"/>
            <a:ext cx="741474" cy="817611"/>
          </a:xfrm>
          <a:prstGeom prst="rect">
            <a:avLst/>
          </a:prstGeom>
        </p:spPr>
      </p:pic>
      <p:pic>
        <p:nvPicPr>
          <p:cNvPr id="45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63" y="3040785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4" y="2352489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33" idx="0"/>
            <a:endCxn id="25" idx="2"/>
          </p:cNvCxnSpPr>
          <p:nvPr/>
        </p:nvCxnSpPr>
        <p:spPr>
          <a:xfrm flipV="1">
            <a:off x="7740352" y="4509120"/>
            <a:ext cx="0" cy="2265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42" y="3008588"/>
            <a:ext cx="518456" cy="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30"/>
          <p:cNvSpPr txBox="1"/>
          <p:nvPr/>
        </p:nvSpPr>
        <p:spPr>
          <a:xfrm>
            <a:off x="279836" y="190535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25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4293096"/>
            <a:ext cx="2878019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>
            <a:stCxn id="9" idx="2"/>
            <a:endCxn id="16" idx="0"/>
          </p:cNvCxnSpPr>
          <p:nvPr/>
        </p:nvCxnSpPr>
        <p:spPr>
          <a:xfrm flipV="1">
            <a:off x="3991334" y="3503684"/>
            <a:ext cx="0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4288" y="2519483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06166" y="1268760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415270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64371" y="1943908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სერთიფიკატის ავტომატური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ბეჭდვა და გაცემა</a:t>
            </a:r>
            <a:endParaRPr kumimoji="0" lang="ka-G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79712" y="468375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536" y="1252979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479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7479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15270" y="3503684"/>
            <a:ext cx="1152128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განხილვის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64371" y="3955781"/>
            <a:ext cx="1824054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შედეგების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სისტემატიზება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56712" y="333336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საბჭოზე 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49053" y="2632782"/>
            <a:ext cx="1839372" cy="580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17478" y="3645024"/>
            <a:ext cx="192227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 / საგამოცდო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7479" y="29249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1" idx="1"/>
          </p:cNvCxnSpPr>
          <p:nvPr/>
        </p:nvCxnSpPr>
        <p:spPr>
          <a:xfrm>
            <a:off x="1569607" y="4939391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13" idx="0"/>
          </p:cNvCxnSpPr>
          <p:nvPr/>
        </p:nvCxnSpPr>
        <p:spPr>
          <a:xfrm>
            <a:off x="993543" y="5199087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9" idx="1"/>
          </p:cNvCxnSpPr>
          <p:nvPr/>
        </p:nvCxnSpPr>
        <p:spPr>
          <a:xfrm flipV="1">
            <a:off x="3131840" y="4939391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38137" y="5166709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13" idx="3"/>
          </p:cNvCxnSpPr>
          <p:nvPr/>
        </p:nvCxnSpPr>
        <p:spPr>
          <a:xfrm flipH="1">
            <a:off x="1569607" y="5722536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11" idx="2"/>
          </p:cNvCxnSpPr>
          <p:nvPr/>
        </p:nvCxnSpPr>
        <p:spPr>
          <a:xfrm flipV="1">
            <a:off x="2555776" y="5203144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4887028" y="4683752"/>
            <a:ext cx="125448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საგამოცდო წესის,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დარგობრივი კომისიების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570655" y="468781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41" idx="0"/>
          </p:cNvCxnSpPr>
          <p:nvPr/>
        </p:nvCxnSpPr>
        <p:spPr>
          <a:xfrm>
            <a:off x="1930681" y="1685027"/>
            <a:ext cx="0" cy="517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7" y="3685228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0" y="388360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26" y="3993843"/>
            <a:ext cx="492667" cy="532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41" y="2648825"/>
            <a:ext cx="497067" cy="548108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8" idx="2"/>
          </p:cNvCxnSpPr>
          <p:nvPr/>
        </p:nvCxnSpPr>
        <p:spPr>
          <a:xfrm flipV="1">
            <a:off x="7141311" y="1700808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4" idx="0"/>
          </p:cNvCxnSpPr>
          <p:nvPr/>
        </p:nvCxnSpPr>
        <p:spPr>
          <a:xfrm>
            <a:off x="993543" y="4164416"/>
            <a:ext cx="0" cy="515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</p:cNvCxnSpPr>
          <p:nvPr/>
        </p:nvCxnSpPr>
        <p:spPr>
          <a:xfrm>
            <a:off x="993543" y="3444336"/>
            <a:ext cx="0" cy="2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983261" y="2635216"/>
            <a:ext cx="10282" cy="2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395536" y="2202789"/>
            <a:ext cx="307029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 განხილვა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ჩატარების შესახებ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4564963" y="4943448"/>
            <a:ext cx="32206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6141510" y="4943448"/>
            <a:ext cx="42914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/>
          <p:nvPr/>
        </p:nvSpPr>
        <p:spPr>
          <a:xfrm>
            <a:off x="323528" y="827420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1600" dirty="0">
              <a:latin typeface="Sylfaen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23528" y="509771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ოპტიმიზირებული ბიზნეს-პროცედურები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279836" y="15162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5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637" y="76470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+mn-lt"/>
                <a:ea typeface="+mn-ea"/>
                <a:cs typeface="+mn-cs"/>
              </a:rPr>
              <a:t>დოკუმენტების კონსტრუირება და მართვა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7524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83058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წაშლა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8229"/>
              </p:ext>
            </p:extLst>
          </p:nvPr>
        </p:nvGraphicFramePr>
        <p:xfrm>
          <a:off x="314327" y="2813655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ინდექსი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დოკუმენტი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ტიპი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რეგულაცია / პროცედურა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ზევით</a:t>
                      </a:r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ka-GE" sz="800" dirty="0" smtClean="0"/>
                        <a:t>ქვევით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დოკუმენტი 1</a:t>
                      </a:r>
                    </a:p>
                    <a:p>
                      <a:r>
                        <a:rPr lang="ka-GE" sz="1000" dirty="0" smtClean="0"/>
                        <a:t>          ანოტაცია</a:t>
                      </a:r>
                    </a:p>
                    <a:p>
                      <a:r>
                        <a:rPr lang="ka-GE" sz="1000" dirty="0" smtClean="0"/>
                        <a:t>          შაბლონი</a:t>
                      </a:r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დოკუმენტი</a:t>
                      </a:r>
                      <a:r>
                        <a:rPr lang="ka-GE" sz="1000" baseline="0" dirty="0" smtClean="0"/>
                        <a:t> 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ატვირთვა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ელექტრონული,</a:t>
                      </a:r>
                      <a:r>
                        <a:rPr lang="ka-GE" sz="1000" baseline="0" dirty="0" smtClean="0"/>
                        <a:t> ატვირთვა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ბრძანება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ცვლილება კანონში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ლიცენზირება, ნებართვა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ანგარიშგება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სერტიფიცირება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3568" y="3847645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184624" y="3821767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175998" y="3893775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67256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76817"/>
              </p:ext>
            </p:extLst>
          </p:nvPr>
        </p:nvGraphicFramePr>
        <p:xfrm>
          <a:off x="6038038" y="1373495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ლიცენზირება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ნებართვა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შეტყობინება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აკრედიტაცია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სერტიფიცირება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ანგარიშგება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40711"/>
              </p:ext>
            </p:extLst>
          </p:nvPr>
        </p:nvGraphicFramePr>
        <p:xfrm>
          <a:off x="3752679" y="1340768"/>
          <a:ext cx="1755425" cy="720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2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ატვირთვა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300" dirty="0" smtClean="0"/>
                        <a:t>ე</a:t>
                      </a:r>
                      <a:r>
                        <a:rPr lang="ka-GE" sz="1300" dirty="0" smtClean="0"/>
                        <a:t>ლექტრონული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დედანი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043608" y="41818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405943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1"/>
          </p:cNvCxnSpPr>
          <p:nvPr/>
        </p:nvCxnSpPr>
        <p:spPr>
          <a:xfrm rot="5400000" flipH="1" flipV="1">
            <a:off x="2635712" y="1980913"/>
            <a:ext cx="1397071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 rot="16200000" flipV="1">
            <a:off x="7611961" y="2212490"/>
            <a:ext cx="993264" cy="611418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2182403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დოკუმენტების </a:t>
            </a:r>
            <a:r>
              <a:rPr lang="ka-GE" sz="1800" dirty="0">
                <a:latin typeface="Sylfaen" pitchFamily="18" charset="0"/>
              </a:rPr>
              <a:t>მენეჯმენტის კომპონენტი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7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8477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დაწესებულება</a:t>
            </a:r>
            <a:r>
              <a:rPr lang="ka-GE" sz="1200" dirty="0" smtClean="0">
                <a:latin typeface="Sylfaen" pitchFamily="18" charset="0"/>
              </a:rPr>
              <a:t>: &lt;საიდენტიფიკაციო კოდი&gt;&lt;დასახელება&gt; 	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&lt;სახელი, გვარი&gt;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423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63078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84397"/>
              </p:ext>
            </p:extLst>
          </p:nvPr>
        </p:nvGraphicFramePr>
        <p:xfrm>
          <a:off x="503548" y="2889039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864096"/>
                <a:gridCol w="792088"/>
                <a:gridCol w="864096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ბეჭდვა</a:t>
                      </a:r>
                      <a:r>
                        <a:rPr lang="en-US" sz="900" dirty="0" smtClean="0"/>
                        <a:t> /</a:t>
                      </a:r>
                      <a:r>
                        <a:rPr lang="ka-GE" sz="900" dirty="0" smtClean="0"/>
                        <a:t> კოპირება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სასწრაფო</a:t>
                      </a:r>
                      <a:r>
                        <a:rPr lang="ka-GE" sz="800" baseline="0" dirty="0" smtClean="0"/>
                        <a:t> სამედიცინო დახმარება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დერმატო-ვენერიოლოგია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შესაბამისობის დადგენა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5257186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" y="475313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4296780"/>
            <a:ext cx="104791" cy="952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6161952" y="2310142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887210"/>
            <a:ext cx="8506147" cy="3815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ლიცენზირება, ნებართვები, შეტყობინება, ანგარიშგება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3791955"/>
            <a:ext cx="104791" cy="95263"/>
          </a:xfrm>
          <a:prstGeom prst="rect">
            <a:avLst/>
          </a:prstGeom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369092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2175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2265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3977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86989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49" y="419574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2" y="515615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471005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3180783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576" y="344614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55317"/>
              </p:ext>
            </p:extLst>
          </p:nvPr>
        </p:nvGraphicFramePr>
        <p:xfrm>
          <a:off x="323528" y="2054294"/>
          <a:ext cx="7389441" cy="118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ბეჭდვა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56911"/>
              </p:ext>
            </p:extLst>
          </p:nvPr>
        </p:nvGraphicFramePr>
        <p:xfrm>
          <a:off x="1285220" y="4253678"/>
          <a:ext cx="6432461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latin typeface="Sylfaen" pitchFamily="18" charset="0"/>
                        </a:rPr>
                        <a:t>შესაბამისობის დადგენა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მიღებულია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4266" y="4223678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4266" y="4489039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051" y="4936761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051" y="5403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287524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82403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083058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81932" y="1582053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24" y="115000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>
                <a:latin typeface="Sylfaen" pitchFamily="18" charset="0"/>
              </a:rPr>
              <a:t>დაწესებულება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&lt;საიდენტიფიკაციო კოდი&gt; &lt;</a:t>
            </a:r>
            <a:r>
              <a:rPr lang="ka-GE" sz="1200" dirty="0">
                <a:latin typeface="Sylfaen" pitchFamily="18" charset="0"/>
              </a:rPr>
              <a:t>დასახელება</a:t>
            </a:r>
            <a:r>
              <a:rPr lang="ka-GE" sz="1200" dirty="0" smtClean="0">
                <a:latin typeface="Sylfaen" pitchFamily="18" charset="0"/>
              </a:rPr>
              <a:t>&gt;		 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&lt;სახელი, გვარი&gt;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11576"/>
              </p:ext>
            </p:extLst>
          </p:nvPr>
        </p:nvGraphicFramePr>
        <p:xfrm>
          <a:off x="1278783" y="3238237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გაგზავნილია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11380"/>
              </p:ext>
            </p:extLst>
          </p:nvPr>
        </p:nvGraphicFramePr>
        <p:xfrm>
          <a:off x="323528" y="3745519"/>
          <a:ext cx="73894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4592"/>
                <a:gridCol w="848856"/>
                <a:gridCol w="956980"/>
                <a:gridCol w="690581"/>
              </a:tblGrid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ლიცენზია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tx1"/>
                          </a:solidFill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დასრულდა დადებითად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96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53379"/>
              </p:ext>
            </p:extLst>
          </p:nvPr>
        </p:nvGraphicFramePr>
        <p:xfrm>
          <a:off x="318282" y="1400563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55563"/>
              </p:ext>
            </p:extLst>
          </p:nvPr>
        </p:nvGraphicFramePr>
        <p:xfrm>
          <a:off x="4499992" y="3542506"/>
          <a:ext cx="4464496" cy="25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 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8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9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10 .....................</a:t>
                      </a:r>
                    </a:p>
                    <a:p>
                      <a:r>
                        <a:rPr lang="ka-GE" sz="1000" kern="1200" dirty="0" smtClean="0"/>
                        <a:t>პუნატი 11</a:t>
                      </a:r>
                      <a:r>
                        <a:rPr lang="ka-GE" sz="1000" kern="1200" baseline="0" dirty="0" smtClean="0"/>
                        <a:t> </a:t>
                      </a:r>
                      <a:r>
                        <a:rPr lang="ka-GE" sz="1000" kern="1200" dirty="0" smtClean="0"/>
                        <a:t>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654112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549271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6314" y="3490310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419061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0292" y="3852062"/>
            <a:ext cx="792087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19831" y="3852062"/>
            <a:ext cx="72008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83692" y="5793051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82168"/>
              </p:ext>
            </p:extLst>
          </p:nvPr>
        </p:nvGraphicFramePr>
        <p:xfrm>
          <a:off x="395536" y="4254218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b="1" u="sng" dirty="0" smtClean="0"/>
                        <a:t>სააგენტო: </a:t>
                      </a:r>
                      <a:r>
                        <a:rPr lang="ka-GE" sz="800" u="sng" dirty="0" smtClean="0"/>
                        <a:t>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b="1" u="sng" dirty="0" smtClean="0"/>
                        <a:t>მაძიებელი: </a:t>
                      </a:r>
                      <a:r>
                        <a:rPr lang="ka-GE" sz="800" u="sng" dirty="0" smtClean="0"/>
                        <a:t>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5695" y="4316881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5695" y="4614235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13" y="4532049"/>
            <a:ext cx="201622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1256547"/>
            <a:ext cx="3029582" cy="203132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7504" y="836712"/>
            <a:ext cx="8506147" cy="4198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2121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0589" y="255572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4888" y="300134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14597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59085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5" y="303218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107504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sz="1800" dirty="0" smtClean="0">
                <a:latin typeface="Sylfaen" pitchFamily="18" charset="0"/>
              </a:rPr>
              <a:t>მაძიებლის ინტერფეისი</a:t>
            </a:r>
            <a:endParaRPr lang="en-US" sz="1800" dirty="0">
              <a:latin typeface="Sylfaen" pitchFamily="18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16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9741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6677"/>
              </p:ext>
            </p:extLst>
          </p:nvPr>
        </p:nvGraphicFramePr>
        <p:xfrm>
          <a:off x="253480" y="2443648"/>
          <a:ext cx="8711008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1072143"/>
                <a:gridCol w="863637"/>
                <a:gridCol w="879009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r>
                        <a:rPr lang="en-US" sz="1000" dirty="0" smtClean="0"/>
                        <a:t> </a:t>
                      </a:r>
                      <a:r>
                        <a:rPr lang="ka-GE" sz="1000" dirty="0" smtClean="0"/>
                        <a:t>კომენტარით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3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2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933981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პირველადი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accent6">
                    <a:lumMod val="50000"/>
                  </a:schemeClr>
                </a:solidFill>
              </a:rPr>
              <a:t>თანამშრომელი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5580112" y="1582053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295658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943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32760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218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8986" y="988566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3528" y="1798077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გადაგზავნა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77" y="155709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2" y="157161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1" y="182739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21"/>
          <p:cNvCxnSpPr>
            <a:stCxn id="14" idx="2"/>
          </p:cNvCxnSpPr>
          <p:nvPr/>
        </p:nvCxnSpPr>
        <p:spPr>
          <a:xfrm rot="16200000" flipH="1">
            <a:off x="6285950" y="3367900"/>
            <a:ext cx="2419568" cy="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0" y="478175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224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7008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4330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8588"/>
            <a:ext cx="305473" cy="3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1173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30522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9" y="1669963"/>
            <a:ext cx="204453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6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>
                <a:solidFill>
                  <a:srgbClr val="000000"/>
                </a:solidFill>
              </a:rPr>
              <a:t>გვერდი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r>
              <a:rPr lang="de-DE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2201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1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74734"/>
              </p:ext>
            </p:extLst>
          </p:nvPr>
        </p:nvGraphicFramePr>
        <p:xfrm>
          <a:off x="253480" y="2443648"/>
          <a:ext cx="8380044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ვიზა  კომენტარით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3324363"/>
            <a:ext cx="104791" cy="95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4340352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81559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4" y="4894421"/>
            <a:ext cx="104791" cy="95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" y="5398477"/>
            <a:ext cx="104791" cy="95263"/>
          </a:xfrm>
          <a:prstGeom prst="rect">
            <a:avLst/>
          </a:prstGeom>
        </p:spPr>
      </p:pic>
      <p:pic>
        <p:nvPicPr>
          <p:cNvPr id="1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24564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48116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55200" y="97966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17" idx="3"/>
          </p:cNvCxnSpPr>
          <p:nvPr/>
        </p:nvCxnSpPr>
        <p:spPr>
          <a:xfrm rot="16200000" flipV="1">
            <a:off x="5823547" y="2689584"/>
            <a:ext cx="2609904" cy="35961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157161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443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2" y="189761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18406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4634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5496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" lvl="5">
              <a:buClr>
                <a:srgbClr val="C00000"/>
              </a:buClr>
            </a:pPr>
            <a:r>
              <a:rPr lang="ka-GE" sz="1800" b="1" dirty="0" smtClean="0">
                <a:latin typeface="Sylfaen" pitchFamily="18" charset="0"/>
              </a:rPr>
              <a:t>სისტემის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კომპონენტები: </a:t>
            </a:r>
            <a:r>
              <a:rPr lang="ka-GE" dirty="0" smtClean="0">
                <a:latin typeface="Sylfaen" pitchFamily="18" charset="0"/>
              </a:rPr>
              <a:t>რეგულირების </a:t>
            </a:r>
            <a:r>
              <a:rPr lang="ka-GE" dirty="0">
                <a:latin typeface="Sylfaen" pitchFamily="18" charset="0"/>
              </a:rPr>
              <a:t>სააგენტოს ვებ-ინტერფეისი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93748" y="1166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ელექტრონული საოპერაციო სისტემა - რეგულირების მოდული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91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1161</Words>
  <Application>Microsoft Office PowerPoint</Application>
  <PresentationFormat>On-screen Show (4:3)</PresentationFormat>
  <Paragraphs>625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PresentationLoad</vt:lpstr>
      <vt:lpstr>1_PresentationLoad</vt:lpstr>
      <vt:lpstr>Visio</vt:lpstr>
      <vt:lpstr>ჯანმრთელობის დაცვის  ერთიანი საინფორმაციო სისტემა ელექტრონული სერვისების სქემა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 დაცვის  ერთიანი საინფორმაციო სისტემა</dc:title>
  <dc:creator>TATA</dc:creator>
  <cp:lastModifiedBy>Tata</cp:lastModifiedBy>
  <cp:revision>67</cp:revision>
  <dcterms:created xsi:type="dcterms:W3CDTF">2011-11-08T11:27:39Z</dcterms:created>
  <dcterms:modified xsi:type="dcterms:W3CDTF">2012-09-13T10:35:19Z</dcterms:modified>
</cp:coreProperties>
</file>